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6C41F-D60B-4DF7-84BB-FCE9935D0D7C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DFAC4-9463-40E3-B9CC-60767E19EFC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6000">
              <a:srgbClr val="FFFF00">
                <a:alpha val="89000"/>
              </a:srgbClr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1001A1-0F25-4AB6-A323-4BE556BDAACD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10CB-9C19-41B3-8ABC-1BC518BF28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5;&#1072;&#1096;&#1072;%20&#1088;&#1086;&#1073;&#1086;&#1090;&#1072;\&#1055;&#1088;&#1077;&#1079;&#1077;&#1085;&#1090;&#1072;&#1094;&#1080;&#1080;\39___.-__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1%D0%BA%D0%BE%D0%BB%D1%8C%D0%B4%D0%BE%D0%B2%D0%B0_%D0%BC%D0%BE%D0%B3%D0%B8%D0%BB%D0%B0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://uk.wikipedia.org/wiki/%D0%A7%D0%B5%D1%80%D0%B2%D0%BE%D0%BD%D0%B8%D0%B9_%D0%BA%D0%BE%D1%80%D0%BF%D1%83%D1%81_%D0%9A%D0%9D%D0%A3" TargetMode="External"/><Relationship Id="rId4" Type="http://schemas.openxmlformats.org/officeDocument/2006/relationships/hyperlink" Target="http://uk.wikipedia.org/wiki/%D0%9B%D1%83%D0%BA'%D1%8F%D0%BD%D1%96%D0%B2%D1%81%D1%8C%D0%BA%D0%B8%D0%B9_%D1%86%D0%B2%D0%B8%D0%BD%D1%82%D0%B0%D1%80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2%D0%B8%D1%87%D0%B8%D0%BD%D0%B0_%D0%9F%D0%B0%D0%B2%D0%BB%D0%BE_%D0%93%D1%80%D0%B8%D0%B3%D0%BE%D1%80%D0%BE%D0%B2%D0%B8%D1%8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5_%D1%81%D1%96%D1%87%D0%BD%D1%8F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uk.wikipedia.org/wiki/%D0%A3%D0%BD%D1%96%D0%B2%D0%B5%D1%80%D1%81%D0%B0%D0%BB%D0%B8_%D0%A3%D0%BA%D1%80%D0%B0%D1%97%D0%BD%D1%81%D1%8C%D0%BA%D0%BE%D1%97_%D0%A6%D0%B5%D0%BD%D1%82%D1%80%D0%B0%D0%BB%D1%8C%D0%BD%D0%BE%D1%97_%D0%A0%D0%B0%D0%B4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A1%D1%96%D1%87%D0%BE%D0%B2%D1%96_%D0%A1%D1%82%D1%80%D1%96%D0%BB%D1%8C%D1%86%D1%96" TargetMode="External"/><Relationship Id="rId5" Type="http://schemas.openxmlformats.org/officeDocument/2006/relationships/hyperlink" Target="http://uk.wikipedia.org/wiki/%D0%9A%D0%B8%D1%97%D0%B2%D1%81%D1%8C%D0%BA%D0%B8%D0%B9_%D1%83%D0%BD%D1%96%D0%B2%D0%B5%D1%80%D1%81%D0%B8%D1%82%D0%B5%D1%82" TargetMode="External"/><Relationship Id="rId4" Type="http://schemas.openxmlformats.org/officeDocument/2006/relationships/hyperlink" Target="http://uk.wikipedia.org/wiki/19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uk.wikipedia.org/wiki/%D0%9C%D1%83%D1%80%D0%B0%D0%B2%D0%B9%D0%BE%D0%B2_%D0%9C%D0%B8%D1%85%D0%B0%D0%B9%D0%BB%D0%BE_%D0%90%D1%80%D1%82%D0%B5%D0%BC%D0%BE%D0%B2%D0%B8%D1%87" TargetMode="External"/><Relationship Id="rId4" Type="http://schemas.openxmlformats.org/officeDocument/2006/relationships/hyperlink" Target="http://uk.wikipedia.org/wiki/%D0%93%D0%BE%D0%BD%D1%87%D0%B0%D1%80%D0%B5%D0%BD%D0%BA%D0%BE_%D0%90%D0%B2%D0%B5%D1%80%D0%BA%D1%96%D0%B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9%D0%B5_%D0%BD%D0%B5_%D0%B2%D0%BC%D0%B5%D1%80%D0%BB%D0%B0_%D0%A3%D0%BA%D1%80%D0%B0%D1%97%D0%BD%D0%B0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357166"/>
            <a:ext cx="4578561" cy="2585323"/>
          </a:xfrm>
          <a:prstGeom prst="rect">
            <a:avLst/>
          </a:prstGeom>
          <a:solidFill>
            <a:schemeClr val="bg2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 </a:t>
            </a:r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січня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</a:p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</a:t>
            </a:r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</a:t>
            </a:r>
            <a:r>
              <a:rPr lang="en-US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’</a:t>
            </a:r>
            <a:r>
              <a:rPr lang="ru-RU" sz="5400" b="1" i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яті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</a:t>
            </a:r>
            <a:r>
              <a:rPr lang="ru-RU" sz="54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Герої</a:t>
            </a:r>
            <a:r>
              <a:rPr lang="ru-RU" sz="5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Крут»</a:t>
            </a:r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54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85728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563711" y="3214686"/>
            <a:ext cx="5263043" cy="34163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Вчитель історії </a:t>
            </a:r>
          </a:p>
          <a:p>
            <a:pPr algn="ctr"/>
            <a:r>
              <a:rPr lang="uk-UA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Мальований</a:t>
            </a:r>
          </a:p>
          <a:p>
            <a:pPr algn="ctr"/>
            <a:r>
              <a:rPr lang="uk-UA" sz="54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Валентин</a:t>
            </a:r>
          </a:p>
          <a:p>
            <a:pPr algn="ctr"/>
            <a:r>
              <a:rPr lang="uk-UA" sz="54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Федорович </a:t>
            </a:r>
            <a:endParaRPr lang="ru-RU" sz="54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3321248"/>
            <a:ext cx="1357322" cy="3337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39___.-__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6429388" y="6072206"/>
            <a:ext cx="304800" cy="304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01090" y="6215082"/>
            <a:ext cx="433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429000"/>
            <a:ext cx="4095746" cy="3071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14290"/>
            <a:ext cx="2609850" cy="353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500438"/>
            <a:ext cx="4335159" cy="299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214290"/>
            <a:ext cx="2143140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9124" y="642918"/>
            <a:ext cx="938215" cy="23070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786182" y="285749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slow" advClick="0" advTm="16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1785926"/>
            <a:ext cx="5619789" cy="4214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57158" y="1000108"/>
            <a:ext cx="2714644" cy="53553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C00000"/>
                </a:solidFill>
              </a:rPr>
              <a:t>Сотник </a:t>
            </a:r>
            <a:r>
              <a:rPr lang="ru-RU" b="1" dirty="0" err="1">
                <a:solidFill>
                  <a:srgbClr val="C00000"/>
                </a:solidFill>
              </a:rPr>
              <a:t>Андрій</a:t>
            </a:r>
            <a:r>
              <a:rPr lang="ru-RU" b="1" dirty="0">
                <a:solidFill>
                  <a:srgbClr val="C00000"/>
                </a:solidFill>
              </a:rPr>
              <a:t> Омельченко</a:t>
            </a: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Володимир</a:t>
            </a:r>
            <a:r>
              <a:rPr lang="ru-RU" b="1" dirty="0">
                <a:solidFill>
                  <a:srgbClr val="C00000"/>
                </a:solidFill>
              </a:rPr>
              <a:t> Шульгин</a:t>
            </a:r>
          </a:p>
          <a:p>
            <a:pPr lvl="0"/>
            <a:r>
              <a:rPr lang="ru-RU" b="1" dirty="0">
                <a:solidFill>
                  <a:srgbClr val="C00000"/>
                </a:solidFill>
              </a:rPr>
              <a:t>Лука </a:t>
            </a:r>
            <a:r>
              <a:rPr lang="ru-RU" b="1" dirty="0" err="1">
                <a:solidFill>
                  <a:srgbClr val="C00000"/>
                </a:solidFill>
              </a:rPr>
              <a:t>Дмитренко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Микола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Лизогуб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Олександр</a:t>
            </a:r>
            <a:r>
              <a:rPr lang="ru-RU" b="1" dirty="0">
                <a:solidFill>
                  <a:srgbClr val="C00000"/>
                </a:solidFill>
              </a:rPr>
              <a:t> Попович</a:t>
            </a: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Андріїв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Божко-Божинський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Ізидор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Курик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Олександр</a:t>
            </a:r>
            <a:r>
              <a:rPr lang="ru-RU" b="1" dirty="0">
                <a:solidFill>
                  <a:srgbClr val="C00000"/>
                </a:solidFill>
              </a:rPr>
              <a:t> Шерстюк</a:t>
            </a: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Головощук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Чижів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Кирик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Андрій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Соколовський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Микола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Корпан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М.Ганькевич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Євген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Тарнавський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Гнаткевич</a:t>
            </a:r>
            <a:endParaRPr lang="ru-RU" b="1" dirty="0">
              <a:solidFill>
                <a:srgbClr val="C00000"/>
              </a:solidFill>
            </a:endParaRPr>
          </a:p>
          <a:p>
            <a:pPr lvl="0"/>
            <a:r>
              <a:rPr lang="ru-RU" b="1" dirty="0" err="1">
                <a:solidFill>
                  <a:srgbClr val="C00000"/>
                </a:solidFill>
              </a:rPr>
              <a:t>Григорій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Пипський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286116" y="428604"/>
            <a:ext cx="564357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Символічна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могила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дерев'яний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хрест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крутян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hlinkClick r:id="rId3" tooltip="Аскольдова могила"/>
              </a:rPr>
              <a:t>Аскольдовій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hlinkClick r:id="rId3" tooltip="Аскольдова могила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hlinkClick r:id="rId3" tooltip="Аскольдова могила"/>
              </a:rPr>
              <a:t>могилі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Києві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58214" y="628652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5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857364"/>
            <a:ext cx="3429024" cy="4577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000240"/>
            <a:ext cx="3365774" cy="4055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572000" y="6215082"/>
            <a:ext cx="4447821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>
            <a:spAutoFit/>
          </a:bodyPr>
          <a:lstStyle/>
          <a:p>
            <a:r>
              <a:rPr lang="ru-RU" b="1" dirty="0"/>
              <a:t>Могила </a:t>
            </a:r>
            <a:r>
              <a:rPr lang="ru-RU" b="1" dirty="0" err="1"/>
              <a:t>бійців</a:t>
            </a:r>
            <a:r>
              <a:rPr lang="ru-RU" b="1" dirty="0"/>
              <a:t> на </a:t>
            </a:r>
            <a:r>
              <a:rPr lang="ru-RU" b="1" u="sng" dirty="0" err="1">
                <a:hlinkClick r:id="rId4" tooltip="Лук'янівський цвинтар"/>
              </a:rPr>
              <a:t>Лук'янівському</a:t>
            </a:r>
            <a:r>
              <a:rPr lang="ru-RU" b="1" u="sng" dirty="0">
                <a:hlinkClick r:id="rId4" tooltip="Лук'янівський цвинтар"/>
              </a:rPr>
              <a:t> </a:t>
            </a:r>
            <a:r>
              <a:rPr lang="ru-RU" b="1" u="sng" dirty="0" err="1">
                <a:hlinkClick r:id="rId4" tooltip="Лук'янівський цвинтар"/>
              </a:rPr>
              <a:t>цвинтарі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14290"/>
            <a:ext cx="4572000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/>
            <a:r>
              <a:rPr lang="ru-RU" sz="2000" b="1" dirty="0" err="1"/>
              <a:t>Меморіал</a:t>
            </a:r>
            <a:r>
              <a:rPr lang="ru-RU" sz="2000" b="1" dirty="0"/>
              <a:t> </a:t>
            </a:r>
            <a:r>
              <a:rPr lang="ru-RU" sz="2000" b="1" dirty="0" err="1"/>
              <a:t>битви</a:t>
            </a:r>
            <a:r>
              <a:rPr lang="ru-RU" sz="2000" b="1" dirty="0"/>
              <a:t> </a:t>
            </a:r>
            <a:r>
              <a:rPr lang="ru-RU" sz="2000" b="1" dirty="0" err="1"/>
              <a:t>під</a:t>
            </a:r>
            <a:r>
              <a:rPr lang="ru-RU" sz="2000" b="1" dirty="0"/>
              <a:t> </a:t>
            </a:r>
            <a:r>
              <a:rPr lang="ru-RU" sz="2000" b="1" dirty="0" err="1"/>
              <a:t>Крутами</a:t>
            </a:r>
            <a:r>
              <a:rPr lang="ru-RU" sz="2000" b="1" dirty="0"/>
              <a:t> 1918 р. </a:t>
            </a:r>
            <a:r>
              <a:rPr lang="ru-RU" sz="2000" b="1" i="1" dirty="0"/>
              <a:t>(автор </a:t>
            </a:r>
            <a:r>
              <a:rPr lang="ru-RU" sz="2000" b="1" i="1" dirty="0" err="1"/>
              <a:t>Анатолій</a:t>
            </a:r>
            <a:r>
              <a:rPr lang="ru-RU" sz="2000" b="1" i="1" dirty="0"/>
              <a:t> Гайдамака, 2006 р.)</a:t>
            </a:r>
            <a:r>
              <a:rPr lang="ru-RU" sz="2000" b="1" dirty="0"/>
              <a:t> </a:t>
            </a:r>
            <a:r>
              <a:rPr lang="ru-RU" sz="2000" b="1" dirty="0" err="1"/>
              <a:t>копія</a:t>
            </a:r>
            <a:r>
              <a:rPr lang="ru-RU" sz="2000" b="1" dirty="0"/>
              <a:t> </a:t>
            </a:r>
            <a:r>
              <a:rPr lang="ru-RU" sz="2000" b="1" dirty="0" err="1"/>
              <a:t>однієї</a:t>
            </a:r>
            <a:r>
              <a:rPr lang="ru-RU" sz="2000" b="1" dirty="0"/>
              <a:t> </a:t>
            </a:r>
            <a:r>
              <a:rPr lang="ru-RU" sz="2000" b="1" dirty="0" err="1"/>
              <a:t>з</a:t>
            </a:r>
            <a:r>
              <a:rPr lang="ru-RU" sz="2000" b="1" dirty="0"/>
              <a:t> </a:t>
            </a:r>
            <a:r>
              <a:rPr lang="ru-RU" sz="2000" b="1" u="sng" dirty="0">
                <a:hlinkClick r:id="rId5" tooltip="Червоний корпус КНУ"/>
              </a:rPr>
              <a:t>колон портику Червоного корпусу</a:t>
            </a:r>
            <a:r>
              <a:rPr lang="ru-RU" sz="2000" b="1" dirty="0"/>
              <a:t> </a:t>
            </a:r>
            <a:r>
              <a:rPr lang="ru-RU" sz="2000" b="1" dirty="0" err="1"/>
              <a:t>заввишки</a:t>
            </a:r>
            <a:r>
              <a:rPr lang="ru-RU" sz="2000" b="1" dirty="0"/>
              <a:t> 10 </a:t>
            </a:r>
            <a:r>
              <a:rPr lang="ru-RU" sz="2000" b="1" dirty="0" err="1"/>
              <a:t>метрів</a:t>
            </a:r>
            <a:endParaRPr lang="ru-RU" sz="2000" b="1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7517" y="3071810"/>
            <a:ext cx="1318855" cy="1000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428604"/>
            <a:ext cx="28575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8572528" y="100010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3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4929198"/>
            <a:ext cx="5715000" cy="1724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785794"/>
            <a:ext cx="3143272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5143512"/>
            <a:ext cx="5810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143512"/>
            <a:ext cx="581025" cy="1428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98944"/>
            <a:ext cx="3367087" cy="4663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214810" y="4214818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691247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80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Дякую</a:t>
            </a:r>
            <a:r>
              <a:rPr lang="ru-RU" sz="8000" b="1" cap="none" spc="0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за </a:t>
            </a:r>
            <a:r>
              <a:rPr lang="ru-RU" sz="8000" b="1" cap="none" spc="0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увагу</a:t>
            </a:r>
            <a:endParaRPr lang="ru-RU" sz="80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857364"/>
            <a:ext cx="7835671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none" lIns="91440" tIns="45720" rIns="91440" bIns="4572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Вічна</a:t>
            </a:r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память  героям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5984" y="3071810"/>
          <a:ext cx="6596066" cy="3310890"/>
        </p:xfrm>
        <a:graphic>
          <a:graphicData uri="http://schemas.openxmlformats.org/drawingml/2006/table">
            <a:tbl>
              <a:tblPr/>
              <a:tblGrid>
                <a:gridCol w="3298033"/>
                <a:gridCol w="3298033"/>
              </a:tblGrid>
              <a:tr h="3000396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Аскольдовій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могилі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Поховали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їх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—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Тридцять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мучнів-українців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,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Славних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молодих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...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Аскольдовій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могилі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Український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цвіт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! —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кривавій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дорозі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Нам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іти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світ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На кого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посміла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знятись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Зрадника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рука?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Квітне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сонце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, —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грає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вітер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І </a:t>
                      </a:r>
                      <a:r>
                        <a:rPr lang="ru-RU" sz="1800" b="1" i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Дніпро-ріка</a:t>
                      </a: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...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 кого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завзявся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Каїн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?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Боже, покарай!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Понад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все вони любили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Свій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коханий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край.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Вмерли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в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Новім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Заповіті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З славою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святих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На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Аскольдовій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Могилі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Поховали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i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їх</a:t>
                      </a:r>
                      <a:r>
                        <a:rPr lang="ru-RU" sz="2000" b="1" i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2000" b="1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Тичина Павло Григорович"/>
                        </a:rPr>
                        <a:t>Павло</a:t>
                      </a:r>
                      <a:r>
                        <a:rPr lang="ru-RU" sz="2000" b="1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Тичина Павло Григорович"/>
                        </a:rPr>
                        <a:t> </a:t>
                      </a:r>
                      <a:r>
                        <a:rPr lang="ru-RU" sz="2000" b="1" u="sng" dirty="0" err="1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hlinkClick r:id="rId2" tooltip="Тичина Павло Григорович"/>
                        </a:rPr>
                        <a:t>Тичина</a:t>
                      </a: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</a:t>
                      </a:r>
                      <a:endParaRPr lang="ru-RU" sz="2000" b="1" dirty="0"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142844" y="3786190"/>
            <a:ext cx="2286016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Пам'яті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тридцяти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521495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8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86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3143272" cy="35102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14810" y="2500306"/>
            <a:ext cx="4572000" cy="40318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Проголошення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суверенної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Української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Народної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Республіки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викликало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значний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міжнародний</a:t>
            </a:r>
            <a:r>
              <a:rPr lang="ru-RU" sz="2400" b="1" dirty="0" smtClean="0">
                <a:solidFill>
                  <a:srgbClr val="7030A0"/>
                </a:solidFill>
              </a:rPr>
              <a:t> резонанс. </a:t>
            </a:r>
            <a:r>
              <a:rPr lang="ru-RU" sz="2400" b="1" dirty="0" err="1" smtClean="0">
                <a:solidFill>
                  <a:srgbClr val="7030A0"/>
                </a:solidFill>
              </a:rPr>
              <a:t>Її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визнали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в 1918 </a:t>
            </a:r>
            <a:r>
              <a:rPr lang="ru-RU" b="1" dirty="0" err="1" smtClean="0">
                <a:solidFill>
                  <a:srgbClr val="C00000"/>
                </a:solidFill>
              </a:rPr>
              <a:t>році</a:t>
            </a:r>
            <a:r>
              <a:rPr lang="ru-RU" b="1" dirty="0" smtClean="0">
                <a:solidFill>
                  <a:srgbClr val="C00000"/>
                </a:solidFill>
              </a:rPr>
              <a:t>: </a:t>
            </a:r>
            <a:r>
              <a:rPr lang="ru-RU" b="1" dirty="0" err="1" smtClean="0">
                <a:solidFill>
                  <a:srgbClr val="C00000"/>
                </a:solidFill>
              </a:rPr>
              <a:t>Румунія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Франція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Великобританія</a:t>
            </a:r>
            <a:r>
              <a:rPr lang="ru-RU" b="1" dirty="0" smtClean="0">
                <a:solidFill>
                  <a:srgbClr val="C00000"/>
                </a:solidFill>
              </a:rPr>
              <a:t>, США, </a:t>
            </a:r>
            <a:r>
              <a:rPr lang="ru-RU" b="1" dirty="0" err="1" smtClean="0">
                <a:solidFill>
                  <a:srgbClr val="C00000"/>
                </a:solidFill>
              </a:rPr>
              <a:t>Німеччина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Австро-Угорщина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Болгарія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Туреччина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Японія</a:t>
            </a:r>
            <a:r>
              <a:rPr lang="ru-RU" b="1" dirty="0" smtClean="0">
                <a:solidFill>
                  <a:srgbClr val="C00000"/>
                </a:solidFill>
              </a:rPr>
              <a:t>, Китай, </a:t>
            </a:r>
            <a:r>
              <a:rPr lang="ru-RU" b="1" dirty="0" err="1" smtClean="0">
                <a:solidFill>
                  <a:srgbClr val="C00000"/>
                </a:solidFill>
              </a:rPr>
              <a:t>Португалія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Данія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Греція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Норвегія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Ірак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Іспанія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Фінляндія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Польща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Швеція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Швейцарія</a:t>
            </a:r>
            <a:r>
              <a:rPr lang="ru-RU" b="1" dirty="0" smtClean="0">
                <a:solidFill>
                  <a:srgbClr val="C00000"/>
                </a:solidFill>
              </a:rPr>
              <a:t> та </a:t>
            </a:r>
            <a:r>
              <a:rPr lang="ru-RU" b="1" dirty="0" err="1" smtClean="0">
                <a:solidFill>
                  <a:srgbClr val="C00000"/>
                </a:solidFill>
              </a:rPr>
              <a:t>інші</a:t>
            </a:r>
            <a:r>
              <a:rPr lang="ru-RU" b="1" dirty="0" smtClean="0">
                <a:solidFill>
                  <a:srgbClr val="C00000"/>
                </a:solidFill>
              </a:rPr>
              <a:t>; у 1919 </a:t>
            </a:r>
            <a:r>
              <a:rPr lang="ru-RU" b="1" dirty="0" err="1" smtClean="0">
                <a:solidFill>
                  <a:srgbClr val="C00000"/>
                </a:solidFill>
              </a:rPr>
              <a:t>році</a:t>
            </a:r>
            <a:r>
              <a:rPr lang="ru-RU" b="1" dirty="0" smtClean="0">
                <a:solidFill>
                  <a:srgbClr val="C00000"/>
                </a:solidFill>
              </a:rPr>
              <a:t> - </a:t>
            </a:r>
            <a:r>
              <a:rPr lang="ru-RU" b="1" dirty="0" err="1" smtClean="0">
                <a:solidFill>
                  <a:srgbClr val="C00000"/>
                </a:solidFill>
              </a:rPr>
              <a:t>Угорщина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Чехословаччина</a:t>
            </a:r>
            <a:r>
              <a:rPr lang="ru-RU" b="1" dirty="0" smtClean="0">
                <a:solidFill>
                  <a:srgbClr val="C00000"/>
                </a:solidFill>
              </a:rPr>
              <a:t>, Ватикан, </a:t>
            </a:r>
            <a:r>
              <a:rPr lang="ru-RU" b="1" dirty="0" err="1" smtClean="0">
                <a:solidFill>
                  <a:srgbClr val="C00000"/>
                </a:solidFill>
              </a:rPr>
              <a:t>Голландія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Італія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тощо</a:t>
            </a:r>
            <a:r>
              <a:rPr lang="ru-RU" b="1" dirty="0" smtClean="0">
                <a:solidFill>
                  <a:srgbClr val="C00000"/>
                </a:solidFill>
              </a:rPr>
              <a:t>« </a:t>
            </a:r>
            <a:r>
              <a:rPr lang="ru-RU" sz="2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Крім</a:t>
            </a: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Радянської</a:t>
            </a:r>
            <a:r>
              <a:rPr lang="ru-RU" sz="2800" b="1" i="1" u="sng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800" b="1" i="1" u="sng" dirty="0" err="1" smtClean="0">
                <a:solidFill>
                  <a:schemeClr val="accent6">
                    <a:lumMod val="75000"/>
                  </a:schemeClr>
                </a:solidFill>
              </a:rPr>
              <a:t>Росії</a:t>
            </a:r>
            <a:endParaRPr lang="ru-RU" sz="2800" b="1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4086210"/>
            <a:ext cx="357190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571480"/>
            <a:ext cx="4782479" cy="1585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000760" y="142852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3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4572000" cy="569386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r>
              <a:rPr lang="ru-RU" sz="2800" b="1" dirty="0"/>
              <a:t>У </a:t>
            </a:r>
            <a:r>
              <a:rPr lang="ru-RU" sz="2800" b="1" u="sng" dirty="0">
                <a:hlinkClick r:id="rId2" tooltip="Універсали Української Центральної Ради"/>
              </a:rPr>
              <a:t>Четвертому </a:t>
            </a:r>
            <a:r>
              <a:rPr lang="ru-RU" sz="2800" b="1" u="sng" dirty="0" err="1">
                <a:hlinkClick r:id="rId2" tooltip="Універсали Української Центральної Ради"/>
              </a:rPr>
              <a:t>Універсалі</a:t>
            </a:r>
            <a:r>
              <a:rPr lang="ru-RU" sz="2800" b="1" dirty="0"/>
              <a:t> уряд УНР закликав до </a:t>
            </a:r>
            <a:r>
              <a:rPr lang="ru-RU" sz="2800" b="1" dirty="0" err="1"/>
              <a:t>боротьби</a:t>
            </a:r>
            <a:r>
              <a:rPr lang="ru-RU" sz="2800" b="1" dirty="0"/>
              <a:t> </a:t>
            </a:r>
            <a:r>
              <a:rPr lang="ru-RU" sz="2800" b="1" dirty="0" err="1"/>
              <a:t>з</a:t>
            </a:r>
            <a:r>
              <a:rPr lang="ru-RU" sz="2800" b="1" dirty="0"/>
              <a:t> </a:t>
            </a:r>
            <a:r>
              <a:rPr lang="ru-RU" sz="2800" b="1" dirty="0" err="1"/>
              <a:t>більшовицькими</a:t>
            </a:r>
            <a:r>
              <a:rPr lang="ru-RU" sz="2800" b="1" dirty="0"/>
              <a:t> </a:t>
            </a:r>
            <a:r>
              <a:rPr lang="ru-RU" sz="2800" b="1" dirty="0" err="1"/>
              <a:t>військами</a:t>
            </a:r>
            <a:r>
              <a:rPr lang="ru-RU" sz="2800" b="1" dirty="0"/>
              <a:t> — а </a:t>
            </a:r>
            <a:r>
              <a:rPr lang="ru-RU" sz="2800" b="1" dirty="0" err="1"/>
              <a:t>вже</a:t>
            </a:r>
            <a:r>
              <a:rPr lang="ru-RU" sz="2800" b="1" dirty="0"/>
              <a:t> </a:t>
            </a:r>
            <a:r>
              <a:rPr lang="ru-RU" sz="2800" b="1" u="sng" dirty="0">
                <a:hlinkClick r:id="rId3" tooltip="5 січня"/>
              </a:rPr>
              <a:t>5 </a:t>
            </a:r>
            <a:r>
              <a:rPr lang="ru-RU" sz="2800" b="1" u="sng" dirty="0" err="1">
                <a:hlinkClick r:id="rId3" tooltip="5 січня"/>
              </a:rPr>
              <a:t>січня</a:t>
            </a:r>
            <a:r>
              <a:rPr lang="ru-RU" sz="2800" b="1" dirty="0"/>
              <a:t> </a:t>
            </a:r>
            <a:r>
              <a:rPr lang="ru-RU" sz="2800" b="1" u="sng" dirty="0">
                <a:hlinkClick r:id="rId4" tooltip="1918"/>
              </a:rPr>
              <a:t>1918</a:t>
            </a:r>
            <a:r>
              <a:rPr lang="ru-RU" sz="2800" b="1" dirty="0"/>
              <a:t> р. на </a:t>
            </a:r>
            <a:r>
              <a:rPr lang="ru-RU" sz="2800" b="1" dirty="0" err="1"/>
              <a:t>зборах</a:t>
            </a:r>
            <a:r>
              <a:rPr lang="ru-RU" sz="2800" b="1" dirty="0"/>
              <a:t> </a:t>
            </a:r>
            <a:r>
              <a:rPr lang="ru-RU" sz="2800" b="1" dirty="0" err="1"/>
              <a:t>студентів</a:t>
            </a:r>
            <a:r>
              <a:rPr lang="ru-RU" sz="2800" b="1" dirty="0"/>
              <a:t> </a:t>
            </a:r>
            <a:r>
              <a:rPr lang="ru-RU" sz="2800" b="1" dirty="0" err="1"/>
              <a:t>молодших</a:t>
            </a:r>
            <a:r>
              <a:rPr lang="ru-RU" sz="2800" b="1" dirty="0"/>
              <a:t> </a:t>
            </a:r>
            <a:r>
              <a:rPr lang="ru-RU" sz="2800" b="1" dirty="0" err="1"/>
              <a:t>курсів</a:t>
            </a:r>
            <a:r>
              <a:rPr lang="ru-RU" sz="2800" b="1" dirty="0"/>
              <a:t> </a:t>
            </a:r>
            <a:r>
              <a:rPr lang="ru-RU" sz="2800" b="1" u="sng" dirty="0" err="1">
                <a:hlinkClick r:id="rId5" tooltip="Київський університет"/>
              </a:rPr>
              <a:t>Київського</a:t>
            </a:r>
            <a:r>
              <a:rPr lang="ru-RU" sz="2800" b="1" u="sng" dirty="0">
                <a:hlinkClick r:id="rId5" tooltip="Київський університет"/>
              </a:rPr>
              <a:t> </a:t>
            </a:r>
            <a:r>
              <a:rPr lang="ru-RU" sz="2800" b="1" u="sng" dirty="0" err="1">
                <a:hlinkClick r:id="rId5" tooltip="Київський університет"/>
              </a:rPr>
              <a:t>університету</a:t>
            </a:r>
            <a:r>
              <a:rPr lang="ru-RU" sz="2800" b="1" dirty="0"/>
              <a:t> св. </a:t>
            </a:r>
            <a:r>
              <a:rPr lang="ru-RU" sz="2800" b="1" dirty="0" err="1"/>
              <a:t>Володимира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Українського</a:t>
            </a:r>
            <a:r>
              <a:rPr lang="ru-RU" sz="2800" b="1" dirty="0"/>
              <a:t> народного </a:t>
            </a:r>
            <a:r>
              <a:rPr lang="ru-RU" sz="2800" b="1" dirty="0" err="1"/>
              <a:t>університету</a:t>
            </a:r>
            <a:r>
              <a:rPr lang="ru-RU" sz="2800" b="1" dirty="0"/>
              <a:t> </a:t>
            </a:r>
            <a:r>
              <a:rPr lang="ru-RU" sz="2800" b="1" dirty="0" err="1"/>
              <a:t>було</a:t>
            </a:r>
            <a:r>
              <a:rPr lang="ru-RU" sz="2800" b="1" dirty="0"/>
              <a:t> </a:t>
            </a:r>
            <a:r>
              <a:rPr lang="ru-RU" sz="2800" b="1" dirty="0" err="1"/>
              <a:t>ухвалено</a:t>
            </a:r>
            <a:r>
              <a:rPr lang="ru-RU" sz="2800" b="1" dirty="0"/>
              <a:t> </a:t>
            </a:r>
            <a:r>
              <a:rPr lang="ru-RU" sz="2800" b="1" dirty="0" err="1"/>
              <a:t>створення</a:t>
            </a:r>
            <a:r>
              <a:rPr lang="ru-RU" sz="2800" b="1" dirty="0"/>
              <a:t> </a:t>
            </a:r>
            <a:r>
              <a:rPr lang="ru-RU" sz="2800" b="1" dirty="0" err="1"/>
              <a:t>студентського</a:t>
            </a:r>
            <a:r>
              <a:rPr lang="ru-RU" sz="2800" b="1" dirty="0"/>
              <a:t> куреня </a:t>
            </a:r>
            <a:r>
              <a:rPr lang="ru-RU" sz="2800" b="1" u="sng" dirty="0" err="1">
                <a:hlinkClick r:id="rId6" tooltip="Січові Стрільці"/>
              </a:rPr>
              <a:t>Січових</a:t>
            </a:r>
            <a:r>
              <a:rPr lang="ru-RU" sz="2800" b="1" u="sng" dirty="0">
                <a:hlinkClick r:id="rId6" tooltip="Січові Стрільці"/>
              </a:rPr>
              <a:t> </a:t>
            </a:r>
            <a:r>
              <a:rPr lang="ru-RU" sz="2800" b="1" u="sng" dirty="0" err="1">
                <a:hlinkClick r:id="rId6" tooltip="Січові Стрільці"/>
              </a:rPr>
              <a:t>Стрільців</a:t>
            </a:r>
            <a:r>
              <a:rPr lang="ru-RU" sz="28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500042"/>
            <a:ext cx="3286148" cy="438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286380" y="5000636"/>
            <a:ext cx="3571868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«За волю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України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.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Полеглим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синам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в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бороні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під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Крутами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» —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київський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плакат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hlinkClick r:id="rId4" tooltip="1918"/>
              </a:rPr>
              <a:t>1918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</a:rPr>
              <a:t> року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6215082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07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85728"/>
            <a:ext cx="2381250" cy="1590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71678"/>
            <a:ext cx="1500198" cy="17243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8794" y="2428868"/>
            <a:ext cx="1643074" cy="1107996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soft" dir="tl">
              <a:rot lat="0" lon="0" rev="0"/>
            </a:lightRig>
          </a:scene3d>
          <a:sp3d>
            <a:bevelT/>
          </a:sp3d>
        </p:spPr>
        <p:txBody>
          <a:bodyPr wrap="squar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УНР</a:t>
            </a:r>
            <a:endParaRPr lang="ru-RU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2143116"/>
            <a:ext cx="3123612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Радянська</a:t>
            </a:r>
            <a:endParaRPr lang="ru-RU" sz="4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росія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214282" y="4071942"/>
            <a:ext cx="4143372" cy="2554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Командувачі </a:t>
            </a: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 tooltip="Гончаренко Аверкій"/>
              </a:rPr>
              <a:t>Аверкій </a:t>
            </a:r>
            <a:r>
              <a:rPr kumimoji="0" lang="uk-UA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4" tooltip="Гончаренко Аверкій"/>
              </a:rPr>
              <a:t>Гончаренко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Військові сили близько 300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Загін Вільного Козацтва армії УНР,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Помічний студентський курінь,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Юнацька школа;</a:t>
            </a:r>
            <a:b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8-10 кулеметів і одна гармата</a:t>
            </a:r>
            <a:endParaRPr kumimoji="0" lang="uk-UA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214942" y="3786190"/>
            <a:ext cx="3643306" cy="2677656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uk-UA" sz="2400" b="1" dirty="0">
                <a:latin typeface="Arial" pitchFamily="34" charset="0"/>
                <a:ea typeface="Times New Roman" pitchFamily="18" charset="0"/>
              </a:rPr>
              <a:t>Б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лизько 4000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5" tooltip="Муравйов Михайло Артемович"/>
              </a:rPr>
              <a:t>Михайло Муравйов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/>
            </a:r>
            <a:b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Загін петроградських і московських червоногвардійців та матросів Балтійського флоту </a:t>
            </a:r>
            <a:endParaRPr kumimoji="0" lang="uk-U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214290"/>
            <a:ext cx="3714776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72396" y="2285992"/>
            <a:ext cx="1381128" cy="1381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714744" y="357187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5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7413" grpId="0" animBg="1"/>
      <p:bldP spid="174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736"/>
            <a:ext cx="4357718" cy="5114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500438"/>
            <a:ext cx="4082318" cy="3007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643050"/>
            <a:ext cx="3920590" cy="1299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285728"/>
            <a:ext cx="8049090" cy="110799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Бій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</a:t>
            </a:r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крутами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5140" y="307181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4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000504"/>
            <a:ext cx="3286148" cy="246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57166"/>
            <a:ext cx="5056569" cy="335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78760"/>
            <a:ext cx="4548186" cy="2874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57464"/>
            <a:ext cx="1962152" cy="3333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429652" y="3286124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5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643314"/>
            <a:ext cx="5667375" cy="2867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85860"/>
            <a:ext cx="3476625" cy="2200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4071966" cy="89255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sz="2400" b="1" dirty="0" err="1"/>
              <a:t>Бій</a:t>
            </a:r>
            <a:r>
              <a:rPr lang="ru-RU" sz="2400" b="1" dirty="0"/>
              <a:t> </a:t>
            </a:r>
            <a:r>
              <a:rPr lang="ru-RU" sz="2400" b="1" dirty="0" err="1"/>
              <a:t>тривав</a:t>
            </a:r>
            <a:r>
              <a:rPr lang="ru-RU" sz="2400" b="1" dirty="0"/>
              <a:t> </a:t>
            </a:r>
            <a:r>
              <a:rPr lang="ru-RU" sz="2800" b="1" i="1" u="sng" dirty="0" err="1"/>
              <a:t>більше</a:t>
            </a:r>
            <a:r>
              <a:rPr lang="ru-RU" sz="2800" b="1" i="1" u="sng" dirty="0"/>
              <a:t> 5 годин</a:t>
            </a:r>
            <a:r>
              <a:rPr lang="ru-RU" sz="2400" b="1" dirty="0"/>
              <a:t>, </a:t>
            </a:r>
            <a:r>
              <a:rPr lang="ru-RU" sz="2400" b="1" dirty="0" err="1"/>
              <a:t>українці</a:t>
            </a:r>
            <a:r>
              <a:rPr lang="ru-RU" sz="2400" b="1" dirty="0"/>
              <a:t> </a:t>
            </a:r>
            <a:r>
              <a:rPr lang="ru-RU" sz="2400" b="1" dirty="0" err="1"/>
              <a:t>відбили</a:t>
            </a:r>
            <a:r>
              <a:rPr lang="ru-RU" sz="2400" b="1" dirty="0"/>
              <a:t> </a:t>
            </a:r>
            <a:r>
              <a:rPr lang="ru-RU" sz="2400" b="1" dirty="0" err="1"/>
              <a:t>кілька</a:t>
            </a:r>
            <a:r>
              <a:rPr lang="ru-RU" sz="2400" b="1" dirty="0"/>
              <a:t> атак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4810" y="1142984"/>
            <a:ext cx="4572000" cy="224676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r>
              <a:rPr lang="ru-RU" sz="2800" b="1" dirty="0"/>
              <a:t>Тим часом, за </a:t>
            </a:r>
            <a:r>
              <a:rPr lang="ru-RU" sz="2800" b="1" dirty="0" err="1"/>
              <a:t>свідченням</a:t>
            </a:r>
            <a:r>
              <a:rPr lang="ru-RU" sz="2800" b="1" dirty="0"/>
              <a:t> </a:t>
            </a:r>
            <a:r>
              <a:rPr lang="ru-RU" sz="2800" b="1" dirty="0" err="1"/>
              <a:t>очевидців</a:t>
            </a:r>
            <a:r>
              <a:rPr lang="ru-RU" sz="2800" b="1" dirty="0"/>
              <a:t> у </a:t>
            </a:r>
            <a:r>
              <a:rPr lang="ru-RU" sz="2800" b="1" dirty="0" err="1"/>
              <a:t>студентів</a:t>
            </a:r>
            <a:r>
              <a:rPr lang="ru-RU" sz="2800" b="1" dirty="0"/>
              <a:t> та </a:t>
            </a:r>
            <a:r>
              <a:rPr lang="ru-RU" sz="2800" b="1" dirty="0" err="1"/>
              <a:t>юнкерів</a:t>
            </a:r>
            <a:r>
              <a:rPr lang="ru-RU" sz="2800" b="1" dirty="0"/>
              <a:t> почали </a:t>
            </a:r>
            <a:r>
              <a:rPr lang="ru-RU" sz="2800" b="1" dirty="0" err="1"/>
              <a:t>кінчатися</a:t>
            </a:r>
            <a:r>
              <a:rPr lang="ru-RU" sz="2800" b="1" dirty="0"/>
              <a:t> </a:t>
            </a:r>
            <a:r>
              <a:rPr lang="ru-RU" sz="2800" b="1" dirty="0" err="1"/>
              <a:t>набої</a:t>
            </a:r>
            <a:r>
              <a:rPr lang="ru-RU" sz="2800" b="1" dirty="0"/>
              <a:t> </a:t>
            </a:r>
            <a:r>
              <a:rPr lang="ru-RU" sz="2800" b="1" dirty="0" err="1"/>
              <a:t>і</a:t>
            </a:r>
            <a:r>
              <a:rPr lang="ru-RU" sz="2800" b="1" dirty="0"/>
              <a:t> </a:t>
            </a:r>
            <a:r>
              <a:rPr lang="ru-RU" sz="2800" b="1" dirty="0" err="1"/>
              <a:t>скінчилися</a:t>
            </a:r>
            <a:r>
              <a:rPr lang="ru-RU" sz="2800" b="1" dirty="0"/>
              <a:t> снаряди для </a:t>
            </a:r>
            <a:r>
              <a:rPr lang="ru-RU" sz="2800" b="1" dirty="0" err="1"/>
              <a:t>гармати</a:t>
            </a:r>
            <a:r>
              <a:rPr lang="ru-RU" sz="2800" b="1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214290"/>
            <a:ext cx="2832827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soft" dir="tl">
              <a:rot lat="0" lon="0" rev="0"/>
            </a:lightRig>
          </a:scene3d>
          <a:sp3d>
            <a:bevelT w="139700" prst="cross"/>
          </a:sp3d>
        </p:spPr>
        <p:txBody>
          <a:bodyPr wrap="none" lIns="91440" tIns="45720" rIns="91440" bIns="45720">
            <a:sp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29.01.1918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4000504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2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450"/>
                            </p:stCondLst>
                            <p:childTnLst>
                              <p:par>
                                <p:cTn id="1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5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450"/>
                            </p:stCondLst>
                            <p:childTnLst>
                              <p:par>
                                <p:cTn id="30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285728"/>
            <a:ext cx="4572000" cy="1569660"/>
          </a:xfrm>
          <a:prstGeom prst="rect">
            <a:avLst/>
          </a:prstGeom>
          <a:solidFill>
            <a:schemeClr val="bg2">
              <a:lumMod val="75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r>
              <a:rPr lang="ru-RU" sz="3200" b="1" u="sng" dirty="0" smtClean="0"/>
              <a:t>У бою </a:t>
            </a:r>
            <a:r>
              <a:rPr lang="ru-RU" sz="3200" b="1" u="sng" dirty="0"/>
              <a:t>в полон </a:t>
            </a:r>
            <a:r>
              <a:rPr lang="ru-RU" sz="3200" b="1" u="sng" dirty="0" err="1"/>
              <a:t>потрапив</a:t>
            </a:r>
            <a:r>
              <a:rPr lang="ru-RU" sz="3200" b="1" u="sng" dirty="0"/>
              <a:t> </a:t>
            </a:r>
            <a:r>
              <a:rPr lang="ru-RU" sz="3200" b="1" u="sng" dirty="0" err="1"/>
              <a:t>розвідувальний</a:t>
            </a:r>
            <a:r>
              <a:rPr lang="ru-RU" sz="3200" b="1" u="sng" dirty="0"/>
              <a:t> взвод (</a:t>
            </a:r>
            <a:r>
              <a:rPr lang="ru-RU" sz="3200" b="1" u="sng" dirty="0" err="1"/>
              <a:t>близько</a:t>
            </a:r>
            <a:r>
              <a:rPr lang="ru-RU" sz="3200" b="1" u="sng" dirty="0"/>
              <a:t> 30 </a:t>
            </a:r>
            <a:r>
              <a:rPr lang="ru-RU" sz="3200" b="1" u="sng" dirty="0" err="1"/>
              <a:t>чоловік</a:t>
            </a:r>
            <a:r>
              <a:rPr lang="ru-RU" sz="3200" b="1" u="sng" dirty="0"/>
              <a:t>).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928802"/>
            <a:ext cx="8572560" cy="4647426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>
            <a:spAutoFit/>
          </a:bodyPr>
          <a:lstStyle/>
          <a:p>
            <a:r>
              <a:rPr lang="ru-RU" sz="3200" b="1" i="1" dirty="0"/>
              <a:t>За </a:t>
            </a:r>
            <a:r>
              <a:rPr lang="ru-RU" sz="3200" b="1" i="1" dirty="0" err="1"/>
              <a:t>свідченнями</a:t>
            </a:r>
            <a:r>
              <a:rPr lang="ru-RU" sz="3200" b="1" i="1" dirty="0"/>
              <a:t> </a:t>
            </a:r>
            <a:r>
              <a:rPr lang="ru-RU" sz="3200" b="1" i="1" dirty="0" err="1"/>
              <a:t>очевидців</a:t>
            </a:r>
            <a:r>
              <a:rPr lang="ru-RU" sz="3200" b="1" i="1" dirty="0"/>
              <a:t>, над 27-ма студентами </a:t>
            </a:r>
            <a:r>
              <a:rPr lang="ru-RU" sz="3200" b="1" i="1" dirty="0" err="1"/>
              <a:t>спочатку</a:t>
            </a:r>
            <a:r>
              <a:rPr lang="ru-RU" sz="3200" b="1" i="1" dirty="0"/>
              <a:t> </a:t>
            </a:r>
            <a:r>
              <a:rPr lang="ru-RU" sz="3200" b="1" i="1" dirty="0" err="1"/>
              <a:t>знущалися</a:t>
            </a:r>
            <a:r>
              <a:rPr lang="ru-RU" sz="3200" b="1" i="1" dirty="0"/>
              <a:t>, а </a:t>
            </a:r>
            <a:r>
              <a:rPr lang="ru-RU" sz="3200" b="1" i="1" dirty="0" err="1"/>
              <a:t>потім</a:t>
            </a:r>
            <a:r>
              <a:rPr lang="ru-RU" sz="3200" b="1" i="1" dirty="0"/>
              <a:t> </a:t>
            </a:r>
            <a:r>
              <a:rPr lang="ru-RU" sz="3200" b="1" i="1" dirty="0" err="1" smtClean="0"/>
              <a:t>розстріляли.Учень</a:t>
            </a:r>
            <a:r>
              <a:rPr lang="ru-RU" sz="3200" b="1" i="1" dirty="0" smtClean="0"/>
              <a:t> </a:t>
            </a:r>
            <a:r>
              <a:rPr lang="ru-RU" sz="3200" b="1" i="1" dirty="0"/>
              <a:t>7-го </a:t>
            </a:r>
            <a:r>
              <a:rPr lang="ru-RU" sz="3200" b="1" i="1" dirty="0" err="1"/>
              <a:t>класу</a:t>
            </a:r>
            <a:r>
              <a:rPr lang="ru-RU" sz="3200" b="1" i="1" dirty="0"/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Григорій</a:t>
            </a:r>
            <a:r>
              <a:rPr lang="ru-RU" sz="3600" b="1" i="1" dirty="0">
                <a:solidFill>
                  <a:srgbClr val="0070C0"/>
                </a:solidFill>
              </a:rPr>
              <a:t> </a:t>
            </a:r>
            <a:r>
              <a:rPr lang="ru-RU" sz="3600" b="1" i="1" dirty="0" err="1">
                <a:solidFill>
                  <a:srgbClr val="0070C0"/>
                </a:solidFill>
              </a:rPr>
              <a:t>Пипський</a:t>
            </a:r>
            <a:r>
              <a:rPr lang="ru-RU" sz="3200" b="1" i="1" dirty="0">
                <a:solidFill>
                  <a:srgbClr val="0070C0"/>
                </a:solidFill>
              </a:rPr>
              <a:t> </a:t>
            </a:r>
            <a:r>
              <a:rPr lang="ru-RU" sz="3200" b="1" i="1" dirty="0" err="1"/>
              <a:t>зі</a:t>
            </a:r>
            <a:r>
              <a:rPr lang="ru-RU" sz="3200" b="1" i="1" dirty="0"/>
              <a:t> </a:t>
            </a:r>
            <a:r>
              <a:rPr lang="ru-RU" sz="3200" b="1" i="1" dirty="0" err="1"/>
              <a:t>Старосамбірщини</a:t>
            </a:r>
            <a:r>
              <a:rPr lang="ru-RU" sz="3200" b="1" i="1" dirty="0"/>
              <a:t> перед </a:t>
            </a:r>
            <a:r>
              <a:rPr lang="ru-RU" sz="3200" b="1" i="1" dirty="0" err="1"/>
              <a:t>розстрілом</a:t>
            </a:r>
            <a:r>
              <a:rPr lang="ru-RU" sz="3200" b="1" i="1" dirty="0"/>
              <a:t> перший почав </a:t>
            </a:r>
            <a:r>
              <a:rPr lang="ru-RU" sz="3200" b="1" i="1" dirty="0" err="1"/>
              <a:t>співати</a:t>
            </a:r>
            <a:r>
              <a:rPr lang="ru-RU" sz="3200" b="1" i="1" dirty="0"/>
              <a:t> </a:t>
            </a:r>
            <a:r>
              <a:rPr lang="ru-RU" sz="3200" b="1" i="1" u="sng" dirty="0">
                <a:hlinkClick r:id="rId2" tooltip="Ще не вмерла Україна"/>
              </a:rPr>
              <a:t>«</a:t>
            </a:r>
            <a:r>
              <a:rPr lang="ru-RU" sz="3200" b="1" i="1" u="sng" dirty="0" err="1">
                <a:hlinkClick r:id="rId2" tooltip="Ще не вмерла Україна"/>
              </a:rPr>
              <a:t>Ще</a:t>
            </a:r>
            <a:r>
              <a:rPr lang="ru-RU" sz="3200" b="1" i="1" u="sng" dirty="0">
                <a:hlinkClick r:id="rId2" tooltip="Ще не вмерла Україна"/>
              </a:rPr>
              <a:t> не </a:t>
            </a:r>
            <a:r>
              <a:rPr lang="ru-RU" sz="3200" b="1" i="1" u="sng" dirty="0" err="1">
                <a:hlinkClick r:id="rId2" tooltip="Ще не вмерла Україна"/>
              </a:rPr>
              <a:t>вмерла</a:t>
            </a:r>
            <a:r>
              <a:rPr lang="ru-RU" sz="3200" b="1" i="1" u="sng" dirty="0">
                <a:hlinkClick r:id="rId2" tooltip="Ще не вмерла Україна"/>
              </a:rPr>
              <a:t> </a:t>
            </a:r>
            <a:r>
              <a:rPr lang="ru-RU" sz="3200" b="1" i="1" u="sng" dirty="0" err="1">
                <a:hlinkClick r:id="rId2" tooltip="Ще не вмерла Україна"/>
              </a:rPr>
              <a:t>Україна</a:t>
            </a:r>
            <a:r>
              <a:rPr lang="ru-RU" sz="3200" b="1" i="1" u="sng" dirty="0">
                <a:hlinkClick r:id="rId2" tooltip="Ще не вмерла Україна"/>
              </a:rPr>
              <a:t>»</a:t>
            </a:r>
            <a:r>
              <a:rPr lang="ru-RU" sz="3200" b="1" i="1" dirty="0"/>
              <a:t>, </a:t>
            </a:r>
            <a:r>
              <a:rPr lang="ru-RU" sz="3200" b="1" i="1" dirty="0" err="1"/>
              <a:t>і</a:t>
            </a:r>
            <a:r>
              <a:rPr lang="ru-RU" sz="3200" b="1" i="1" dirty="0"/>
              <a:t> </a:t>
            </a:r>
            <a:r>
              <a:rPr lang="ru-RU" sz="3200" b="1" i="1" dirty="0" err="1"/>
              <a:t>решта</a:t>
            </a:r>
            <a:r>
              <a:rPr lang="ru-RU" sz="3200" b="1" i="1" dirty="0"/>
              <a:t> </a:t>
            </a:r>
            <a:r>
              <a:rPr lang="ru-RU" sz="3200" b="1" i="1" dirty="0" err="1"/>
              <a:t>студентів</a:t>
            </a:r>
            <a:r>
              <a:rPr lang="ru-RU" sz="3200" b="1" i="1" dirty="0"/>
              <a:t> </a:t>
            </a:r>
            <a:r>
              <a:rPr lang="ru-RU" sz="3200" b="1" i="1" dirty="0" err="1"/>
              <a:t>підтримали</a:t>
            </a:r>
            <a:r>
              <a:rPr lang="ru-RU" sz="3200" b="1" i="1" dirty="0"/>
              <a:t> </a:t>
            </a:r>
            <a:r>
              <a:rPr lang="ru-RU" sz="3200" b="1" i="1" dirty="0" err="1"/>
              <a:t>спів</a:t>
            </a:r>
            <a:r>
              <a:rPr lang="ru-RU" sz="3200" b="1" i="1" dirty="0"/>
              <a:t>.</a:t>
            </a:r>
          </a:p>
          <a:p>
            <a:r>
              <a:rPr lang="ru-RU" sz="3200" b="1" i="1" dirty="0" err="1"/>
              <a:t>Після</a:t>
            </a:r>
            <a:r>
              <a:rPr lang="ru-RU" sz="3200" b="1" i="1" dirty="0"/>
              <a:t> </a:t>
            </a:r>
            <a:r>
              <a:rPr lang="ru-RU" sz="3200" b="1" i="1" dirty="0" err="1"/>
              <a:t>розстрілу</a:t>
            </a:r>
            <a:r>
              <a:rPr lang="ru-RU" sz="3200" b="1" i="1" dirty="0"/>
              <a:t> </a:t>
            </a:r>
            <a:r>
              <a:rPr lang="ru-RU" sz="3200" b="1" i="1" dirty="0" err="1"/>
              <a:t>місцевим</a:t>
            </a:r>
            <a:r>
              <a:rPr lang="ru-RU" sz="3200" b="1" i="1" dirty="0"/>
              <a:t> жителям </a:t>
            </a:r>
            <a:r>
              <a:rPr lang="ru-RU" sz="3200" b="1" i="1" dirty="0" err="1"/>
              <a:t>деякий</a:t>
            </a:r>
            <a:r>
              <a:rPr lang="ru-RU" sz="3200" b="1" i="1" dirty="0"/>
              <a:t> час </a:t>
            </a:r>
            <a:r>
              <a:rPr lang="ru-RU" sz="3200" b="1" i="1" dirty="0" err="1"/>
              <a:t>забороняли</a:t>
            </a:r>
            <a:r>
              <a:rPr lang="ru-RU" sz="3200" b="1" i="1" dirty="0"/>
              <a:t> </a:t>
            </a:r>
            <a:r>
              <a:rPr lang="ru-RU" sz="3200" b="1" i="1" dirty="0" err="1"/>
              <a:t>ховати</a:t>
            </a:r>
            <a:r>
              <a:rPr lang="ru-RU" sz="3200" b="1" i="1" dirty="0"/>
              <a:t> </a:t>
            </a:r>
            <a:r>
              <a:rPr lang="ru-RU" sz="3200" b="1" i="1" dirty="0" err="1"/>
              <a:t>тіла</a:t>
            </a:r>
            <a:r>
              <a:rPr lang="ru-RU" sz="3200" b="1" i="1" dirty="0"/>
              <a:t> </a:t>
            </a:r>
            <a:r>
              <a:rPr lang="ru-RU" sz="3200" b="1" i="1" dirty="0" err="1"/>
              <a:t>померлих</a:t>
            </a:r>
            <a:endParaRPr lang="ru-RU" sz="32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001024" y="1428736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slow" advClick="0" advTm="27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214290"/>
            <a:ext cx="4767652" cy="11079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Вшанування</a:t>
            </a:r>
            <a:endParaRPr lang="ru-RU" sz="6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09" y="3357562"/>
            <a:ext cx="3977225" cy="297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7" name="Picture 3" descr="Burying_of_the_fighters_of_the_Battle_of_Kru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785926"/>
            <a:ext cx="4643470" cy="403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4810" y="5929330"/>
            <a:ext cx="4572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spAutoFit/>
          </a:bodyPr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Урочисте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перепоховання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студентів</a:t>
            </a:r>
            <a:r>
              <a:rPr lang="ru-RU" b="1" dirty="0">
                <a:solidFill>
                  <a:srgbClr val="C00000"/>
                </a:solidFill>
              </a:rPr>
              <a:t> у </a:t>
            </a:r>
            <a:r>
              <a:rPr lang="ru-RU" b="1" dirty="0" err="1">
                <a:solidFill>
                  <a:srgbClr val="C00000"/>
                </a:solidFill>
              </a:rPr>
              <a:t>Києві</a:t>
            </a:r>
            <a:r>
              <a:rPr lang="ru-RU" b="1" dirty="0">
                <a:solidFill>
                  <a:srgbClr val="C00000"/>
                </a:solidFill>
              </a:rPr>
              <a:t> 19 </a:t>
            </a:r>
            <a:r>
              <a:rPr lang="ru-RU" b="1" dirty="0" err="1">
                <a:solidFill>
                  <a:srgbClr val="C00000"/>
                </a:solidFill>
              </a:rPr>
              <a:t>березня</a:t>
            </a:r>
            <a:r>
              <a:rPr lang="ru-RU" b="1" dirty="0">
                <a:solidFill>
                  <a:srgbClr val="C00000"/>
                </a:solidFill>
              </a:rPr>
              <a:t> 1918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714488"/>
            <a:ext cx="3965321" cy="114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429520" y="1285860"/>
            <a:ext cx="433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SD</a:t>
            </a:r>
            <a:endParaRPr lang="ru-RU" dirty="0"/>
          </a:p>
        </p:txBody>
      </p:sp>
    </p:spTree>
  </p:cSld>
  <p:clrMapOvr>
    <a:masterClrMapping/>
  </p:clrMapOvr>
  <p:transition spd="med" advClick="0" advTm="17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382</Words>
  <Application>Microsoft Office PowerPoint</Application>
  <PresentationFormat>Экран (4:3)</PresentationFormat>
  <Paragraphs>84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2011-01-25T18:55:04Z</dcterms:created>
  <dcterms:modified xsi:type="dcterms:W3CDTF">2017-02-06T21:59:01Z</dcterms:modified>
</cp:coreProperties>
</file>